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1" r:id="rId4"/>
    <p:sldId id="283" r:id="rId5"/>
    <p:sldId id="258" r:id="rId6"/>
    <p:sldId id="275" r:id="rId7"/>
    <p:sldId id="264" r:id="rId8"/>
    <p:sldId id="259" r:id="rId9"/>
    <p:sldId id="257" r:id="rId10"/>
    <p:sldId id="285" r:id="rId11"/>
    <p:sldId id="274" r:id="rId12"/>
    <p:sldId id="284" r:id="rId13"/>
    <p:sldId id="265" r:id="rId14"/>
    <p:sldId id="266" r:id="rId15"/>
    <p:sldId id="267" r:id="rId16"/>
    <p:sldId id="260" r:id="rId17"/>
    <p:sldId id="261" r:id="rId18"/>
    <p:sldId id="268" r:id="rId19"/>
    <p:sldId id="269" r:id="rId20"/>
    <p:sldId id="270" r:id="rId21"/>
    <p:sldId id="263" r:id="rId22"/>
    <p:sldId id="262" r:id="rId23"/>
    <p:sldId id="271" r:id="rId24"/>
    <p:sldId id="272" r:id="rId25"/>
    <p:sldId id="280" r:id="rId26"/>
    <p:sldId id="277" r:id="rId27"/>
    <p:sldId id="279" r:id="rId28"/>
    <p:sldId id="276" r:id="rId29"/>
    <p:sldId id="278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63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27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4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46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1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005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78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9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5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1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2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E96E-2A4A-4D0B-94BF-B1340796BBAE}" type="datetimeFigureOut">
              <a:rPr lang="fr-FR" smtClean="0"/>
              <a:pPr/>
              <a:t>08/05/2017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0083FA-437A-4CEA-97F3-07E4B6F7F0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ollege-laurent-mourguet.blogs.laclasse.com/developpement-durabl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2259" y="1963270"/>
            <a:ext cx="9144000" cy="2756648"/>
          </a:xfrm>
        </p:spPr>
        <p:txBody>
          <a:bodyPr>
            <a:noAutofit/>
          </a:bodyPr>
          <a:lstStyle/>
          <a:p>
            <a:pPr algn="l"/>
            <a:r>
              <a:rPr lang="fr-FR" sz="6600" dirty="0" smtClean="0">
                <a:solidFill>
                  <a:srgbClr val="FF0000"/>
                </a:solidFill>
              </a:rPr>
              <a:t>DÉVELOPPEMENT </a:t>
            </a:r>
            <a:r>
              <a:rPr lang="fr-FR" sz="6600" dirty="0">
                <a:solidFill>
                  <a:srgbClr val="FF0000"/>
                </a:solidFill>
              </a:rPr>
              <a:t>DURABLE </a:t>
            </a:r>
            <a:r>
              <a:rPr lang="fr-FR" sz="6600" dirty="0"/>
              <a:t/>
            </a:r>
            <a:br>
              <a:rPr lang="fr-FR" sz="6600" dirty="0"/>
            </a:br>
            <a:r>
              <a:rPr lang="fr-FR" sz="6600" dirty="0"/>
              <a:t/>
            </a:r>
            <a:br>
              <a:rPr lang="fr-FR" sz="6600" dirty="0"/>
            </a:br>
            <a:r>
              <a:rPr lang="fr-FR" sz="5400" dirty="0" smtClean="0"/>
              <a:t>COLLÈGE </a:t>
            </a:r>
            <a:r>
              <a:rPr lang="fr-FR" sz="5400" dirty="0"/>
              <a:t>LAURENT MOURGUET</a:t>
            </a:r>
          </a:p>
        </p:txBody>
      </p:sp>
      <p:pic>
        <p:nvPicPr>
          <p:cNvPr id="1026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555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media.lemoniteur.fr/Architopik/programme/projet/format/resize/2001/format4/projet_2054/ecu-hr-14-photoext01_540_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81" y="3897358"/>
            <a:ext cx="3441405" cy="2670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66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Économies </a:t>
            </a:r>
            <a:r>
              <a:rPr lang="fr-FR" dirty="0">
                <a:solidFill>
                  <a:srgbClr val="FF0000"/>
                </a:solidFill>
              </a:rPr>
              <a:t>d’énergie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90"/>
            <a:ext cx="8917603" cy="1985526"/>
          </a:xfrm>
        </p:spPr>
        <p:txBody>
          <a:bodyPr/>
          <a:lstStyle/>
          <a:p>
            <a:r>
              <a:rPr lang="fr-FR" sz="2800" dirty="0"/>
              <a:t>Extinction automatique de tous les postes informatiques à 19 h</a:t>
            </a:r>
          </a:p>
          <a:p>
            <a:endParaRPr lang="fr-FR" dirty="0"/>
          </a:p>
        </p:txBody>
      </p:sp>
      <p:pic>
        <p:nvPicPr>
          <p:cNvPr id="4505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638" y="3422954"/>
            <a:ext cx="28575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769" y="147194"/>
            <a:ext cx="8596668" cy="13208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DÉVELOPPEMENT </a:t>
            </a:r>
            <a:r>
              <a:rPr lang="fr-FR" dirty="0">
                <a:solidFill>
                  <a:srgbClr val="FF0000"/>
                </a:solidFill>
              </a:rPr>
              <a:t>DURABLE AU SELF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784" y="1056726"/>
            <a:ext cx="8596668" cy="3465693"/>
          </a:xfrm>
        </p:spPr>
        <p:txBody>
          <a:bodyPr>
            <a:noAutofit/>
          </a:bodyPr>
          <a:lstStyle/>
          <a:p>
            <a:r>
              <a:rPr lang="fr-FR" sz="2400" dirty="0"/>
              <a:t>Lutte contre le gaspillage alimentaire en limitant par exemple le nombre de tranches de pain données aux élèves</a:t>
            </a:r>
          </a:p>
          <a:p>
            <a:r>
              <a:rPr lang="fr-FR" sz="2400" dirty="0"/>
              <a:t>Mise en place de circuits courts pour le pain (boulanger de Champagne), les yaourts (Ferme du </a:t>
            </a:r>
            <a:r>
              <a:rPr lang="fr-FR" sz="2400" dirty="0" err="1"/>
              <a:t>Mornantais</a:t>
            </a:r>
            <a:r>
              <a:rPr lang="fr-FR" sz="2400" dirty="0"/>
              <a:t>), les salades (Ferme de l’Abbé </a:t>
            </a:r>
            <a:r>
              <a:rPr lang="fr-FR" sz="2400" dirty="0" err="1"/>
              <a:t>Rozier</a:t>
            </a:r>
            <a:r>
              <a:rPr lang="fr-FR" sz="2400" dirty="0"/>
              <a:t>)</a:t>
            </a:r>
          </a:p>
          <a:p>
            <a:r>
              <a:rPr lang="fr-FR" sz="2400" dirty="0"/>
              <a:t>Formation du personnel de restauration avec l’association Millefeuilles-APIEU</a:t>
            </a:r>
          </a:p>
        </p:txBody>
      </p:sp>
      <p:pic>
        <p:nvPicPr>
          <p:cNvPr id="19458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381"/>
            <a:ext cx="508958" cy="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p1.storage.canalblog.com/14/82/935997/9202886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7452" y="739037"/>
            <a:ext cx="2914548" cy="5116882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61" y="4098451"/>
            <a:ext cx="285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9860"/>
            <a:ext cx="9330962" cy="1183340"/>
          </a:xfrm>
        </p:spPr>
        <p:txBody>
          <a:bodyPr>
            <a:normAutofit/>
          </a:bodyPr>
          <a:lstStyle/>
          <a:p>
            <a:r>
              <a:rPr lang="fr-FR" sz="2800" dirty="0"/>
              <a:t>Former des élèves citoyens éco-responsables en les rendant « acteurs » des différentes actions</a:t>
            </a:r>
          </a:p>
        </p:txBody>
      </p:sp>
      <p:pic>
        <p:nvPicPr>
          <p:cNvPr id="205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9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00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TRAVAIL SUR LE </a:t>
            </a:r>
            <a:r>
              <a:rPr lang="fr-FR" dirty="0" smtClean="0">
                <a:solidFill>
                  <a:srgbClr val="FF0000"/>
                </a:solidFill>
              </a:rPr>
              <a:t>THÈME </a:t>
            </a:r>
            <a:r>
              <a:rPr lang="fr-FR" dirty="0">
                <a:solidFill>
                  <a:srgbClr val="FF0000"/>
                </a:solidFill>
              </a:rPr>
              <a:t>DES </a:t>
            </a:r>
            <a:r>
              <a:rPr lang="fr-FR" dirty="0" smtClean="0">
                <a:solidFill>
                  <a:srgbClr val="FF0000"/>
                </a:solidFill>
              </a:rPr>
              <a:t>DÉCHETS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76495"/>
            <a:ext cx="8596668" cy="465707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Travail </a:t>
            </a:r>
            <a:r>
              <a:rPr lang="fr-FR" sz="2400" dirty="0"/>
              <a:t>en SVT avec 2 classes de 6</a:t>
            </a:r>
            <a:r>
              <a:rPr lang="fr-FR" sz="2400" baseline="30000" dirty="0"/>
              <a:t>ème</a:t>
            </a:r>
            <a:r>
              <a:rPr lang="fr-FR" sz="2400" dirty="0"/>
              <a:t> sur le thème du papier et des déchets avec l’association APIEU-Millefeuilles</a:t>
            </a:r>
          </a:p>
          <a:p>
            <a:pPr lvl="1">
              <a:buFontTx/>
              <a:buChar char="-"/>
            </a:pPr>
            <a:r>
              <a:rPr lang="fr-FR" sz="2000" dirty="0"/>
              <a:t>Tri et recyclage des déchets</a:t>
            </a:r>
          </a:p>
          <a:p>
            <a:pPr lvl="1">
              <a:buFontTx/>
              <a:buChar char="-"/>
            </a:pPr>
            <a:r>
              <a:rPr lang="fr-FR" sz="2000" dirty="0"/>
              <a:t>Fabrication de papier recyclé</a:t>
            </a:r>
          </a:p>
          <a:p>
            <a:pPr lvl="1">
              <a:buFontTx/>
              <a:buChar char="-"/>
            </a:pPr>
            <a:r>
              <a:rPr lang="fr-FR" sz="2000" dirty="0"/>
              <a:t>Diagnostic sur le nombre de poubelles de recyclage au collège</a:t>
            </a:r>
          </a:p>
          <a:p>
            <a:pPr lvl="1">
              <a:buFontTx/>
              <a:buChar char="-"/>
            </a:pPr>
            <a:r>
              <a:rPr lang="fr-FR" sz="2000" dirty="0"/>
              <a:t>Mise en place d’un gouter zéro-déchets avec le personnel de restauration</a:t>
            </a:r>
          </a:p>
          <a:p>
            <a:pPr lvl="1">
              <a:buFontTx/>
              <a:buChar char="-"/>
            </a:pPr>
            <a:r>
              <a:rPr lang="fr-FR" sz="2000" dirty="0"/>
              <a:t>Présentation du travail réalisé à d’autres classes de 6</a:t>
            </a:r>
            <a:r>
              <a:rPr lang="fr-FR" sz="2000" baseline="30000" dirty="0"/>
              <a:t>ème</a:t>
            </a:r>
            <a:r>
              <a:rPr lang="fr-FR" sz="2000" dirty="0"/>
              <a:t> </a:t>
            </a:r>
          </a:p>
          <a:p>
            <a:pPr marL="457200" lvl="1" indent="0">
              <a:buNone/>
            </a:pPr>
            <a:r>
              <a:rPr lang="fr-FR" sz="1700" dirty="0">
                <a:solidFill>
                  <a:srgbClr val="7030A0"/>
                </a:solidFill>
              </a:rPr>
              <a:t>Se mobiliser contre le gaspillage</a:t>
            </a:r>
          </a:p>
          <a:p>
            <a:pPr marL="457200" lvl="1" indent="0">
              <a:buNone/>
            </a:pPr>
            <a:r>
              <a:rPr lang="fr-FR" sz="1700" dirty="0" smtClean="0">
                <a:solidFill>
                  <a:srgbClr val="7030A0"/>
                </a:solidFill>
              </a:rPr>
              <a:t>Connaître </a:t>
            </a:r>
            <a:r>
              <a:rPr lang="fr-FR" sz="1700" dirty="0">
                <a:solidFill>
                  <a:srgbClr val="7030A0"/>
                </a:solidFill>
              </a:rPr>
              <a:t>ses responsabilités sur l’environnement</a:t>
            </a:r>
          </a:p>
          <a:p>
            <a:pPr marL="457200" lvl="1" indent="0">
              <a:buNone/>
            </a:pPr>
            <a:r>
              <a:rPr lang="fr-FR" sz="1700" dirty="0">
                <a:solidFill>
                  <a:srgbClr val="7030A0"/>
                </a:solidFill>
              </a:rPr>
              <a:t>Communiquer </a:t>
            </a:r>
          </a:p>
        </p:txBody>
      </p:sp>
      <p:pic>
        <p:nvPicPr>
          <p:cNvPr id="9219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79" y="6047117"/>
            <a:ext cx="629728" cy="81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86" y="1676495"/>
            <a:ext cx="33337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1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5" y="220127"/>
            <a:ext cx="5680757" cy="319542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3554" y="1297594"/>
            <a:ext cx="4262715" cy="23977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88" y="3091142"/>
            <a:ext cx="6696635" cy="3766858"/>
          </a:xfrm>
          <a:prstGeom prst="rect">
            <a:avLst/>
          </a:prstGeom>
        </p:spPr>
      </p:pic>
      <p:pic>
        <p:nvPicPr>
          <p:cNvPr id="10242" name="Imag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15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2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1883" cy="40173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2707901"/>
            <a:ext cx="7377953" cy="4150099"/>
          </a:xfrm>
          <a:prstGeom prst="rect">
            <a:avLst/>
          </a:prstGeom>
        </p:spPr>
      </p:pic>
      <p:pic>
        <p:nvPicPr>
          <p:cNvPr id="11266" name="Imag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57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33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TRAVAIL SUR LE </a:t>
            </a:r>
            <a:r>
              <a:rPr lang="fr-FR" dirty="0" smtClean="0">
                <a:solidFill>
                  <a:srgbClr val="FF0000"/>
                </a:solidFill>
              </a:rPr>
              <a:t>THÈME </a:t>
            </a:r>
            <a:r>
              <a:rPr lang="fr-FR" dirty="0">
                <a:solidFill>
                  <a:srgbClr val="FF0000"/>
                </a:solidFill>
              </a:rPr>
              <a:t>DE L’EAU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5593" y="1582366"/>
            <a:ext cx="8596668" cy="4616728"/>
          </a:xfrm>
        </p:spPr>
        <p:txBody>
          <a:bodyPr/>
          <a:lstStyle/>
          <a:p>
            <a:r>
              <a:rPr lang="fr-FR" sz="2400" dirty="0"/>
              <a:t>Intervention de la FRAPNA en cours de SVT sur le thème de l’eau avec 3 groupes de 6</a:t>
            </a:r>
            <a:r>
              <a:rPr lang="fr-FR" sz="2400" baseline="30000" dirty="0"/>
              <a:t>ème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2000" dirty="0"/>
              <a:t>utilisation et préservation des ressources en eau</a:t>
            </a:r>
          </a:p>
          <a:p>
            <a:pPr marL="0" indent="0">
              <a:buNone/>
            </a:pPr>
            <a:r>
              <a:rPr lang="fr-FR" sz="2000" dirty="0"/>
              <a:t>- visite de la station d’épuration de Pierre-Bénite</a:t>
            </a:r>
          </a:p>
          <a:p>
            <a:pPr marL="0" indent="0">
              <a:buNone/>
            </a:pPr>
            <a:r>
              <a:rPr lang="fr-FR" sz="2000" dirty="0"/>
              <a:t>- sortie au  Vallon des Planches : prélèvement et analyse de la microfaune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sz="1700" dirty="0">
                <a:solidFill>
                  <a:srgbClr val="7030A0"/>
                </a:solidFill>
              </a:rPr>
              <a:t>Se mobiliser contre le gaspillage</a:t>
            </a:r>
          </a:p>
          <a:p>
            <a:pPr marL="457200" lvl="1" indent="0">
              <a:buNone/>
            </a:pPr>
            <a:r>
              <a:rPr lang="fr-FR" sz="1700" dirty="0" smtClean="0">
                <a:solidFill>
                  <a:srgbClr val="7030A0"/>
                </a:solidFill>
              </a:rPr>
              <a:t>Connaître </a:t>
            </a:r>
            <a:r>
              <a:rPr lang="fr-FR" sz="1700" dirty="0">
                <a:solidFill>
                  <a:srgbClr val="7030A0"/>
                </a:solidFill>
              </a:rPr>
              <a:t>ses responsabilités sur l’environnement</a:t>
            </a:r>
          </a:p>
          <a:p>
            <a:pPr>
              <a:buFontTx/>
              <a:buChar char="-"/>
            </a:pPr>
            <a:endParaRPr lang="fr-FR" sz="2000" dirty="0"/>
          </a:p>
          <a:p>
            <a:endParaRPr lang="fr-FR" dirty="0"/>
          </a:p>
        </p:txBody>
      </p:sp>
      <p:pic>
        <p:nvPicPr>
          <p:cNvPr id="1229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8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1.bp.blogspot.com/-3z-t1iezPec/UbUIaYh-xfI/AAAAAAAAC4U/jiEXA09okvw/s1600/penurie-d-eau-940x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282" y="2342365"/>
            <a:ext cx="3610180" cy="2707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09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5197" y="534444"/>
            <a:ext cx="8596668" cy="132080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CLUB POTAGER BIO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81871"/>
            <a:ext cx="10515600" cy="5260975"/>
          </a:xfrm>
        </p:spPr>
        <p:txBody>
          <a:bodyPr>
            <a:normAutofit/>
          </a:bodyPr>
          <a:lstStyle/>
          <a:p>
            <a:r>
              <a:rPr lang="fr-FR" sz="2400" dirty="0"/>
              <a:t>Une douzaine d’élèves participent à un club potager une fois par </a:t>
            </a:r>
            <a:r>
              <a:rPr lang="fr-FR" sz="2400" dirty="0" smtClean="0"/>
              <a:t>semaine : </a:t>
            </a:r>
            <a:r>
              <a:rPr lang="fr-FR" sz="2400" dirty="0"/>
              <a:t>semis, culture …</a:t>
            </a:r>
          </a:p>
          <a:p>
            <a:r>
              <a:rPr lang="fr-FR" sz="2400" dirty="0"/>
              <a:t>Travail sur la biodiversité en milieu urbain : construction d’hôtels à insectes (en partenariat avec Arthropologia), installation de nichoirs en partenariat avec la LPO (mésanges bleues, rouge-queue à tête noire).</a:t>
            </a:r>
          </a:p>
          <a:p>
            <a:r>
              <a:rPr lang="fr-FR" sz="2400" dirty="0"/>
              <a:t>Nous voudrions mettre en place un compost ainsi qu’un récupérateur d’eau de pluie.</a:t>
            </a:r>
          </a:p>
          <a:p>
            <a:r>
              <a:rPr lang="fr-FR" sz="2400" dirty="0"/>
              <a:t>Le partenariat avec le CRBA sur les graines anciennes à été mis de </a:t>
            </a:r>
            <a:r>
              <a:rPr lang="fr-FR" sz="2400" dirty="0" smtClean="0"/>
              <a:t>côté </a:t>
            </a:r>
            <a:r>
              <a:rPr lang="fr-FR" sz="2400" dirty="0"/>
              <a:t>pour l’instant car la récolte du jardin potager ne permet pas de rendre des graines.</a:t>
            </a:r>
          </a:p>
          <a:p>
            <a:pPr marL="0" indent="0">
              <a:buNone/>
            </a:pPr>
            <a:endParaRPr lang="fr-FR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Coopérer, prendre des initiatives, être autonome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Mobiliser ses connaissances</a:t>
            </a:r>
          </a:p>
          <a:p>
            <a:endParaRPr lang="fr-FR" dirty="0"/>
          </a:p>
        </p:txBody>
      </p:sp>
      <p:pic>
        <p:nvPicPr>
          <p:cNvPr id="13314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icone-gif.com/gif/nature/plantes/plantes-gif-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438" y="237995"/>
            <a:ext cx="714375" cy="1171575"/>
          </a:xfrm>
          <a:prstGeom prst="rect">
            <a:avLst/>
          </a:prstGeom>
          <a:noFill/>
        </p:spPr>
      </p:pic>
      <p:pic>
        <p:nvPicPr>
          <p:cNvPr id="14340" name="Picture 4" descr="http://www.icone-gif.com/gif/nature/plantes/plantes-gif-0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61" y="0"/>
            <a:ext cx="8001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5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26" y="365125"/>
            <a:ext cx="3820674" cy="636451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2" y="365125"/>
            <a:ext cx="6496762" cy="3900062"/>
          </a:xfrm>
          <a:prstGeom prst="rect">
            <a:avLst/>
          </a:prstGeom>
        </p:spPr>
      </p:pic>
      <p:pic>
        <p:nvPicPr>
          <p:cNvPr id="14338" name="Imag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41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78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441418"/>
            <a:ext cx="3851930" cy="64165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84" y="441418"/>
            <a:ext cx="3851929" cy="64165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91" y="441418"/>
            <a:ext cx="3738916" cy="62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167" y="25872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PROJETS SONT </a:t>
            </a:r>
            <a:r>
              <a:rPr lang="fr-FR" dirty="0" smtClean="0"/>
              <a:t>ORGANISÉS </a:t>
            </a:r>
            <a:r>
              <a:rPr lang="fr-FR" dirty="0"/>
              <a:t>AUTOUR DES 3 PILIERS DU </a:t>
            </a:r>
            <a:r>
              <a:rPr lang="fr-FR" dirty="0" smtClean="0"/>
              <a:t>DÉVELOPPEMENT </a:t>
            </a:r>
            <a:r>
              <a:rPr lang="fr-FR" dirty="0"/>
              <a:t>DURABLE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400" dirty="0"/>
          </a:p>
        </p:txBody>
      </p:sp>
      <p:pic>
        <p:nvPicPr>
          <p:cNvPr id="3074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7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3636336" y="1307805"/>
            <a:ext cx="3817088" cy="37745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55310" y="1850064"/>
            <a:ext cx="312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ÉCOLOGIQUE </a:t>
            </a:r>
            <a:r>
              <a:rPr lang="fr-FR" dirty="0"/>
              <a:t>: biodiversité (nichoirs, hôtels à insectes, potager bio…), éco-quartier de la Duchère</a:t>
            </a:r>
          </a:p>
          <a:p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842978" y="3083442"/>
            <a:ext cx="3817088" cy="37745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232837" y="4104169"/>
            <a:ext cx="2977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ÉCONOMIQUE </a:t>
            </a:r>
            <a:r>
              <a:rPr lang="fr-FR" dirty="0"/>
              <a:t>: réduction et tri des déchets, défi solaire, circuits courts, éco-quartier de la Duchère, réduction du gaspillage</a:t>
            </a:r>
          </a:p>
        </p:txBody>
      </p:sp>
      <p:sp>
        <p:nvSpPr>
          <p:cNvPr id="11" name="Ellipse 10"/>
          <p:cNvSpPr/>
          <p:nvPr/>
        </p:nvSpPr>
        <p:spPr>
          <a:xfrm>
            <a:off x="5270205" y="3083442"/>
            <a:ext cx="3817088" cy="3774558"/>
          </a:xfrm>
          <a:prstGeom prst="ellipse">
            <a:avLst/>
          </a:prstGeom>
          <a:solidFill>
            <a:schemeClr val="accent5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71189" y="4093533"/>
            <a:ext cx="2498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SOCIAL : santé (éducation à l’alimentation), éco-quartier de la </a:t>
            </a:r>
            <a:r>
              <a:rPr lang="fr-FR" dirty="0" err="1"/>
              <a:t>Duchère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3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9" y="380945"/>
            <a:ext cx="3764637" cy="62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ÉCO-DÉLÉGUÉS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5200"/>
            <a:ext cx="8596668" cy="4899388"/>
          </a:xfrm>
        </p:spPr>
        <p:txBody>
          <a:bodyPr>
            <a:normAutofit/>
          </a:bodyPr>
          <a:lstStyle/>
          <a:p>
            <a:r>
              <a:rPr lang="fr-FR" sz="2400" dirty="0"/>
              <a:t>Cette année, nous avons mis en place des éco-délégués qui ont pour rôle de :</a:t>
            </a:r>
          </a:p>
          <a:p>
            <a:pPr>
              <a:buFontTx/>
              <a:buChar char="-"/>
            </a:pPr>
            <a:r>
              <a:rPr lang="fr-FR" sz="2400" dirty="0"/>
              <a:t>récupérer le papier dans les classes</a:t>
            </a:r>
          </a:p>
          <a:p>
            <a:pPr>
              <a:buFontTx/>
              <a:buChar char="-"/>
            </a:pPr>
            <a:r>
              <a:rPr lang="fr-FR" sz="2400" dirty="0"/>
              <a:t>récupérer les stylos</a:t>
            </a:r>
          </a:p>
          <a:p>
            <a:pPr>
              <a:buFontTx/>
              <a:buChar char="-"/>
            </a:pPr>
            <a:r>
              <a:rPr lang="fr-FR" sz="2400" dirty="0"/>
              <a:t>communiquer par le biais d’affiches ou d’articles publiés sur le </a:t>
            </a:r>
            <a:r>
              <a:rPr lang="fr-FR" sz="2400" dirty="0">
                <a:hlinkClick r:id="rId2"/>
              </a:rPr>
              <a:t>site du collège</a:t>
            </a:r>
            <a:r>
              <a:rPr lang="fr-FR" sz="2400" dirty="0"/>
              <a:t>.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Communiquer: organiser la composition d’un document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Utiliser différents support de communication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Travailler en équipe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35" y="4165226"/>
            <a:ext cx="4518211" cy="25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9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REPAS BIO AU </a:t>
            </a:r>
            <a:r>
              <a:rPr lang="fr-FR" dirty="0" smtClean="0">
                <a:solidFill>
                  <a:srgbClr val="FF0000"/>
                </a:solidFill>
              </a:rPr>
              <a:t>COLLÈGE </a:t>
            </a:r>
            <a:r>
              <a:rPr lang="fr-FR" dirty="0">
                <a:solidFill>
                  <a:srgbClr val="FF0000"/>
                </a:solidFill>
              </a:rPr>
              <a:t>ET </a:t>
            </a:r>
            <a:r>
              <a:rPr lang="fr-FR" dirty="0" smtClean="0">
                <a:solidFill>
                  <a:srgbClr val="FF0000"/>
                </a:solidFill>
              </a:rPr>
              <a:t>MENUS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5813"/>
            <a:ext cx="9343488" cy="3370634"/>
          </a:xfrm>
        </p:spPr>
        <p:txBody>
          <a:bodyPr>
            <a:normAutofit/>
          </a:bodyPr>
          <a:lstStyle/>
          <a:p>
            <a:r>
              <a:rPr lang="fr-FR" sz="2400" dirty="0"/>
              <a:t>Plusieurs fois par an, nous réalisons un repas bio en partenariat avec la Ferme de l’Abbé </a:t>
            </a:r>
            <a:r>
              <a:rPr lang="fr-FR" sz="2400" dirty="0" err="1"/>
              <a:t>Rozier</a:t>
            </a:r>
            <a:r>
              <a:rPr lang="fr-FR" sz="2400" dirty="0"/>
              <a:t> à </a:t>
            </a:r>
            <a:r>
              <a:rPr lang="fr-FR" sz="2400" dirty="0" smtClean="0"/>
              <a:t>Écully</a:t>
            </a:r>
            <a:r>
              <a:rPr lang="fr-FR" sz="2400" dirty="0"/>
              <a:t>.</a:t>
            </a:r>
          </a:p>
          <a:p>
            <a:pPr marL="363538" indent="0">
              <a:buNone/>
            </a:pPr>
            <a:r>
              <a:rPr lang="fr-FR" sz="2400" dirty="0"/>
              <a:t>Des élèves de 6</a:t>
            </a:r>
            <a:r>
              <a:rPr lang="fr-FR" sz="2400" baseline="30000" dirty="0"/>
              <a:t>ème</a:t>
            </a:r>
            <a:r>
              <a:rPr lang="fr-FR" sz="2400" dirty="0"/>
              <a:t> vont récolter à la ferme des légumes bio qui seront cuisinés au collège par l’équipe de restauration. </a:t>
            </a:r>
          </a:p>
          <a:p>
            <a:r>
              <a:rPr lang="fr-FR" sz="2400" dirty="0"/>
              <a:t>Commission menus : des élèves volontaires de 5</a:t>
            </a:r>
            <a:r>
              <a:rPr lang="fr-FR" sz="2400" baseline="30000" dirty="0"/>
              <a:t>ème</a:t>
            </a:r>
            <a:r>
              <a:rPr lang="fr-FR" sz="2400" dirty="0"/>
              <a:t> préparent des menus équilibrés pour une semaine avec </a:t>
            </a:r>
            <a:r>
              <a:rPr lang="fr-FR" sz="2400" dirty="0" smtClean="0"/>
              <a:t>M. </a:t>
            </a:r>
            <a:r>
              <a:rPr lang="fr-FR" sz="2400" dirty="0"/>
              <a:t>Rubio, Chef Cuisinier, et leur professeur de SVT</a:t>
            </a:r>
          </a:p>
          <a:p>
            <a:endParaRPr lang="fr-FR" sz="2400" dirty="0"/>
          </a:p>
        </p:txBody>
      </p:sp>
      <p:pic>
        <p:nvPicPr>
          <p:cNvPr id="15362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0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3" y="4693804"/>
            <a:ext cx="3944471" cy="1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0478" cy="431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30" y="3052483"/>
            <a:ext cx="6339270" cy="3805518"/>
          </a:xfrm>
          <a:prstGeom prst="rect">
            <a:avLst/>
          </a:prstGeom>
        </p:spPr>
      </p:pic>
      <p:pic>
        <p:nvPicPr>
          <p:cNvPr id="16386" name="Imag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9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0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DÉFI </a:t>
            </a:r>
            <a:r>
              <a:rPr lang="fr-FR" dirty="0">
                <a:solidFill>
                  <a:srgbClr val="FF0000"/>
                </a:solidFill>
              </a:rPr>
              <a:t>SOLAIRE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01683"/>
            <a:ext cx="8596668" cy="4993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Tous les 3èmes sont concernés</a:t>
            </a:r>
            <a:r>
              <a:rPr lang="fr-FR" sz="2400" dirty="0"/>
              <a:t> : travail en équipe de 3 ou 4, chaque équipe réalise (au choix) : </a:t>
            </a:r>
          </a:p>
          <a:p>
            <a:pPr lvl="0"/>
            <a:r>
              <a:rPr lang="fr-FR" sz="2400" dirty="0"/>
              <a:t>un robot suiveur de ligne (pouvant être rechargé à l'aide de panneaux solaires) : châssis, programme ou design</a:t>
            </a:r>
          </a:p>
          <a:p>
            <a:pPr lvl="0"/>
            <a:r>
              <a:rPr lang="fr-FR" sz="2400" dirty="0"/>
              <a:t>une exposition sur le développement durable (affiches, maquettes, diaporamas ou film)</a:t>
            </a:r>
          </a:p>
          <a:p>
            <a:pPr lvl="0"/>
            <a:r>
              <a:rPr lang="fr-FR" sz="2400" dirty="0"/>
              <a:t>la motorisation du panneau solaire (pour qu'il suive la course du soleil)</a:t>
            </a:r>
          </a:p>
          <a:p>
            <a:r>
              <a:rPr lang="fr-FR" sz="2400" dirty="0"/>
              <a:t>Pique-nique sans déchet servi aux élèves lors de la présentation du projet au lycée Branly.</a:t>
            </a:r>
          </a:p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Rechercher, mobiliser des connaissances pour mener un projet en réponse à une problématique de développement durable</a:t>
            </a:r>
          </a:p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Travailler en équipe</a:t>
            </a:r>
          </a:p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Utiliser un support </a:t>
            </a:r>
            <a:r>
              <a:rPr lang="fr-FR" dirty="0" smtClean="0">
                <a:solidFill>
                  <a:srgbClr val="7030A0"/>
                </a:solidFill>
              </a:rPr>
              <a:t>technique (</a:t>
            </a:r>
            <a:r>
              <a:rPr lang="fr-FR" dirty="0">
                <a:solidFill>
                  <a:srgbClr val="7030A0"/>
                </a:solidFill>
              </a:rPr>
              <a:t>affiche, maquette, diaporama…)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1741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6513"/>
            <a:ext cx="526211" cy="6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MG_0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1984" y="2203597"/>
            <a:ext cx="2857500" cy="2143125"/>
          </a:xfrm>
          <a:prstGeom prst="rect">
            <a:avLst/>
          </a:prstGeom>
          <a:noFill/>
        </p:spPr>
      </p:pic>
      <p:pic>
        <p:nvPicPr>
          <p:cNvPr id="7172" name="Picture 4" descr="IMG_02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1984" y="4524191"/>
            <a:ext cx="2857500" cy="2171701"/>
          </a:xfrm>
          <a:prstGeom prst="rect">
            <a:avLst/>
          </a:prstGeom>
          <a:noFill/>
        </p:spPr>
      </p:pic>
      <p:pic>
        <p:nvPicPr>
          <p:cNvPr id="7174" name="Picture 6" descr="IMG_03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8428" y="66694"/>
            <a:ext cx="2732567" cy="204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7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EXPOSITION LA FIN DE LA FAIM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06071"/>
            <a:ext cx="8596668" cy="45352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fr-FR" sz="2400" dirty="0"/>
              <a:t>Exposition réalisée par l’ONG L.A.C.I.M au CDI</a:t>
            </a:r>
          </a:p>
          <a:p>
            <a:endParaRPr lang="fr-FR" sz="2400" dirty="0"/>
          </a:p>
          <a:p>
            <a:r>
              <a:rPr lang="fr-FR" sz="2400" dirty="0"/>
              <a:t>Exploitation par les élèves de 5</a:t>
            </a:r>
            <a:r>
              <a:rPr lang="fr-FR" sz="2400" baseline="30000" dirty="0"/>
              <a:t>ième</a:t>
            </a:r>
            <a:r>
              <a:rPr lang="fr-FR" sz="2400" dirty="0"/>
              <a:t> en Histoire-Géographie et en éducation morale et civique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Recherches sur les actions d’agriculture durable menées au Mali et en Haïti, la malnutrition, l’eau, les énergies renouvelables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É</a:t>
            </a:r>
            <a:r>
              <a:rPr lang="fr-FR" sz="1600" dirty="0" smtClean="0">
                <a:solidFill>
                  <a:srgbClr val="7030A0"/>
                </a:solidFill>
              </a:rPr>
              <a:t>ducation </a:t>
            </a:r>
            <a:r>
              <a:rPr lang="fr-FR" sz="1600" dirty="0">
                <a:solidFill>
                  <a:srgbClr val="7030A0"/>
                </a:solidFill>
              </a:rPr>
              <a:t>à la solidarité et à la gestion durable des ressources alimentaires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Appréhender les problématiques mondiales</a:t>
            </a:r>
          </a:p>
        </p:txBody>
      </p:sp>
      <p:pic>
        <p:nvPicPr>
          <p:cNvPr id="18434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2611"/>
            <a:ext cx="586596" cy="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26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Développement durable et </a:t>
            </a:r>
            <a:r>
              <a:rPr lang="fr-FR" b="1" dirty="0" smtClean="0">
                <a:solidFill>
                  <a:srgbClr val="FF0000"/>
                </a:solidFill>
              </a:rPr>
              <a:t>métiers : </a:t>
            </a:r>
            <a:r>
              <a:rPr lang="fr-FR" b="1" dirty="0">
                <a:solidFill>
                  <a:srgbClr val="FF0000"/>
                </a:solidFill>
              </a:rPr>
              <a:t>travail sur l’orientation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/>
              <a:t>Intervention de l’ association « </a:t>
            </a:r>
            <a:r>
              <a:rPr lang="fr-FR" dirty="0" smtClean="0"/>
              <a:t>Éveil</a:t>
            </a:r>
            <a:r>
              <a:rPr lang="fr-FR" dirty="0"/>
              <a:t> » en 4° sur le thème de la propreté:</a:t>
            </a:r>
          </a:p>
          <a:p>
            <a:pPr>
              <a:buNone/>
            </a:pPr>
            <a:r>
              <a:rPr lang="fr-FR" dirty="0"/>
              <a:t>Sensibiliser les élèves de 4èmes aux différentes orientations-métiers  possibles ,   leur faire découvrir les fonctions de l’entreprise, les métiers de la propreté et les emplois offerts dans cette filière..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7030A0"/>
                </a:solidFill>
              </a:rPr>
              <a:t>dans le cadre du Parcours Avenir</a:t>
            </a:r>
          </a:p>
        </p:txBody>
      </p:sp>
      <p:pic>
        <p:nvPicPr>
          <p:cNvPr id="20482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5358"/>
            <a:ext cx="646981" cy="86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36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016" y="233819"/>
            <a:ext cx="8596668" cy="13208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EPI "habiter demain » et liaison école primaire -collège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83743"/>
            <a:ext cx="8596668" cy="455761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Toutes les classes 5èmes</a:t>
            </a:r>
            <a:r>
              <a:rPr lang="fr-FR" dirty="0"/>
              <a:t> : réalisation d'une maquette de maison bioclimatique (en arts plastiques et technologie)</a:t>
            </a:r>
          </a:p>
          <a:p>
            <a:r>
              <a:rPr lang="fr-FR" dirty="0"/>
              <a:t>En </a:t>
            </a:r>
            <a:r>
              <a:rPr lang="fr-FR" dirty="0" smtClean="0"/>
              <a:t>technologie : </a:t>
            </a:r>
            <a:r>
              <a:rPr lang="fr-FR" dirty="0"/>
              <a:t>transformer un container en logement (utilisation d’un logiciel 3D « Sweet Home »)</a:t>
            </a:r>
          </a:p>
          <a:p>
            <a:r>
              <a:rPr lang="fr-FR" dirty="0"/>
              <a:t>En arts </a:t>
            </a:r>
            <a:r>
              <a:rPr lang="fr-FR" dirty="0" smtClean="0"/>
              <a:t>plastiques : </a:t>
            </a:r>
            <a:r>
              <a:rPr lang="fr-FR" dirty="0"/>
              <a:t>constituer un dossier sur les habitations dans le Monde.</a:t>
            </a:r>
          </a:p>
          <a:p>
            <a:r>
              <a:rPr lang="fr-FR" dirty="0"/>
              <a:t>Travail transversal en </a:t>
            </a:r>
            <a:r>
              <a:rPr lang="fr-FR" dirty="0" err="1"/>
              <a:t>co</a:t>
            </a:r>
            <a:r>
              <a:rPr lang="fr-FR" dirty="0"/>
              <a:t>-animation sur les notions de plan et croquis, les matériaux, la maquette virtuelle, la maison bioclimatique, la maquette réelle.</a:t>
            </a:r>
          </a:p>
          <a:p>
            <a:r>
              <a:rPr lang="fr-FR" dirty="0"/>
              <a:t>En </a:t>
            </a:r>
            <a:r>
              <a:rPr lang="fr-FR" dirty="0" smtClean="0"/>
              <a:t>histoire-géographie : habiter </a:t>
            </a:r>
            <a:r>
              <a:rPr lang="fr-FR" dirty="0"/>
              <a:t>une métropole, la ville de demain, observer les façons dont les humains organisent et pratiquent leurs espaces de vie. Travail avec une école primaire de secteur, Cm2/6</a:t>
            </a:r>
            <a:r>
              <a:rPr lang="fr-FR" baseline="30000" dirty="0"/>
              <a:t>ème</a:t>
            </a:r>
            <a:r>
              <a:rPr lang="fr-FR" dirty="0"/>
              <a:t>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1506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4755"/>
            <a:ext cx="603849" cy="7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17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PROJETS 2017-2018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069" y="1373779"/>
            <a:ext cx="8596668" cy="4718677"/>
          </a:xfrm>
        </p:spPr>
        <p:txBody>
          <a:bodyPr/>
          <a:lstStyle/>
          <a:p>
            <a:r>
              <a:rPr lang="fr-FR" sz="2400" dirty="0" smtClean="0"/>
              <a:t>Sensibilisation </a:t>
            </a:r>
            <a:r>
              <a:rPr lang="fr-FR" sz="2400" dirty="0"/>
              <a:t>des élèves classe par classe en début d’année par Mme </a:t>
            </a:r>
            <a:r>
              <a:rPr lang="fr-FR" sz="2400" dirty="0" smtClean="0"/>
              <a:t>Duran, </a:t>
            </a:r>
            <a:r>
              <a:rPr lang="fr-FR" sz="2400" dirty="0"/>
              <a:t>gestionnaire, et </a:t>
            </a:r>
            <a:r>
              <a:rPr lang="fr-FR" sz="2400" dirty="0" smtClean="0"/>
              <a:t>M. </a:t>
            </a:r>
            <a:r>
              <a:rPr lang="fr-FR" sz="2400" dirty="0" err="1"/>
              <a:t>Rubio</a:t>
            </a:r>
            <a:r>
              <a:rPr lang="fr-FR" sz="2400" dirty="0"/>
              <a:t> (Chef Cuisinier)</a:t>
            </a:r>
          </a:p>
          <a:p>
            <a:r>
              <a:rPr lang="fr-FR" sz="2400" dirty="0"/>
              <a:t>Journée éco citoyenne sur le thème de la propreté avec le Conseil de Vie Collégienne : collecte des déchets dans le collège par les élèves et le personnel</a:t>
            </a:r>
          </a:p>
          <a:p>
            <a:r>
              <a:rPr lang="fr-FR" sz="2400" dirty="0"/>
              <a:t>Projet sur le rôle des insectes et de la biodiversité en SVT avec Arthropologia (classes de 6°)</a:t>
            </a:r>
          </a:p>
          <a:p>
            <a:r>
              <a:rPr lang="fr-FR" sz="2400" dirty="0"/>
              <a:t>Projet sur le thème des déchets avec la Frapna (classe de 6°)</a:t>
            </a:r>
          </a:p>
          <a:p>
            <a:endParaRPr lang="fr-FR" sz="2400" dirty="0"/>
          </a:p>
          <a:p>
            <a:endParaRPr lang="fr-FR" dirty="0"/>
          </a:p>
        </p:txBody>
      </p:sp>
      <p:pic>
        <p:nvPicPr>
          <p:cNvPr id="23554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8875"/>
            <a:ext cx="621102" cy="7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60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ÉVALUATION </a:t>
            </a:r>
            <a:r>
              <a:rPr lang="fr-FR" dirty="0">
                <a:solidFill>
                  <a:srgbClr val="002060"/>
                </a:solidFill>
              </a:rPr>
              <a:t>DES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145" y="1427967"/>
            <a:ext cx="9269260" cy="4613395"/>
          </a:xfrm>
        </p:spPr>
        <p:txBody>
          <a:bodyPr>
            <a:normAutofit/>
          </a:bodyPr>
          <a:lstStyle/>
          <a:p>
            <a:r>
              <a:rPr lang="fr-FR" dirty="0"/>
              <a:t>Tous les élèves participent aux actions en mobilisant davantage d’adultes, les familles également: mobiliser à travers les instances comme le CESC, le CVC.</a:t>
            </a:r>
          </a:p>
          <a:p>
            <a:r>
              <a:rPr lang="fr-FR" dirty="0"/>
              <a:t>Favoriser les apprentissages au collège en abordant de nouvelles questions </a:t>
            </a:r>
            <a:r>
              <a:rPr lang="fr-FR" dirty="0" smtClean="0"/>
              <a:t>pédagogiques : </a:t>
            </a:r>
            <a:r>
              <a:rPr lang="fr-FR" dirty="0"/>
              <a:t>amélioration des résultats scolaires. Prolongement lors du dispositif « </a:t>
            </a:r>
            <a:r>
              <a:rPr lang="fr-FR" dirty="0" smtClean="0"/>
              <a:t>École </a:t>
            </a:r>
            <a:r>
              <a:rPr lang="fr-FR" dirty="0"/>
              <a:t>Ouverte »</a:t>
            </a:r>
          </a:p>
          <a:p>
            <a:r>
              <a:rPr lang="fr-FR" dirty="0"/>
              <a:t>Développer le nombre de publication des projets sur le site du collège.</a:t>
            </a:r>
          </a:p>
          <a:p>
            <a:r>
              <a:rPr lang="fr-FR" dirty="0"/>
              <a:t>Créer le lien entre questions d’environnement et questions de </a:t>
            </a:r>
            <a:r>
              <a:rPr lang="fr-FR" dirty="0" smtClean="0"/>
              <a:t>santé : </a:t>
            </a:r>
            <a:r>
              <a:rPr lang="fr-FR" dirty="0"/>
              <a:t>le collège inscrit à la démarche « </a:t>
            </a:r>
            <a:r>
              <a:rPr lang="fr-FR" dirty="0" smtClean="0"/>
              <a:t>Aller bien </a:t>
            </a:r>
            <a:r>
              <a:rPr lang="fr-FR" dirty="0"/>
              <a:t>pour mieux apprendre ».</a:t>
            </a:r>
          </a:p>
          <a:p>
            <a:r>
              <a:rPr lang="fr-FR" dirty="0"/>
              <a:t>Formation des </a:t>
            </a:r>
            <a:r>
              <a:rPr lang="fr-FR" dirty="0" smtClean="0"/>
              <a:t>adultes : </a:t>
            </a:r>
            <a:r>
              <a:rPr lang="fr-FR" dirty="0"/>
              <a:t>encourager à la participation active lors de formations académiques.</a:t>
            </a:r>
          </a:p>
          <a:p>
            <a:r>
              <a:rPr lang="fr-FR" dirty="0"/>
              <a:t>Réduire le gaspillage et les déchets, notamment à la demi-pension, pour le pain (</a:t>
            </a:r>
            <a:r>
              <a:rPr lang="fr-FR"/>
              <a:t>résultat </a:t>
            </a:r>
            <a:r>
              <a:rPr lang="fr-FR" smtClean="0"/>
              <a:t>constaté : </a:t>
            </a:r>
            <a:r>
              <a:rPr lang="fr-FR" dirty="0"/>
              <a:t>division par 2 de la quantité jetée)</a:t>
            </a:r>
          </a:p>
        </p:txBody>
      </p:sp>
      <p:pic>
        <p:nvPicPr>
          <p:cNvPr id="2253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623"/>
            <a:ext cx="595223" cy="7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4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481503"/>
          </a:xfrm>
        </p:spPr>
        <p:txBody>
          <a:bodyPr>
            <a:normAutofit/>
          </a:bodyPr>
          <a:lstStyle/>
          <a:p>
            <a:r>
              <a:rPr lang="fr-FR" sz="2800" dirty="0"/>
              <a:t>1) Impliquer tous les usagers du collège (élèves et adultes) </a:t>
            </a:r>
          </a:p>
          <a:p>
            <a:endParaRPr lang="fr-FR" sz="2800" dirty="0"/>
          </a:p>
          <a:p>
            <a:r>
              <a:rPr lang="fr-FR" sz="2800" dirty="0"/>
              <a:t>2) Former des élèves citoyens </a:t>
            </a:r>
            <a:r>
              <a:rPr lang="fr-FR" sz="2800" dirty="0" err="1"/>
              <a:t>éco-responsables</a:t>
            </a:r>
            <a:r>
              <a:rPr lang="fr-FR" sz="2800" dirty="0"/>
              <a:t> en les rendant « acteurs » des différentes actions</a:t>
            </a:r>
          </a:p>
        </p:txBody>
      </p:sp>
      <p:pic>
        <p:nvPicPr>
          <p:cNvPr id="205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9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00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860485"/>
            <a:ext cx="9581482" cy="1809642"/>
          </a:xfrm>
        </p:spPr>
        <p:txBody>
          <a:bodyPr>
            <a:normAutofit/>
          </a:bodyPr>
          <a:lstStyle/>
          <a:p>
            <a:r>
              <a:rPr lang="fr-FR" sz="2800" dirty="0"/>
              <a:t>Impliquer tous les usagers du collège (élèves et adultes) </a:t>
            </a:r>
          </a:p>
        </p:txBody>
      </p:sp>
      <p:pic>
        <p:nvPicPr>
          <p:cNvPr id="2050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9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00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860" y="421710"/>
            <a:ext cx="8596668" cy="132080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RECYCLAGE DES PILES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003" y="932906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/>
              <a:t>Présence d’un container de récupération des piles à l’entrée du collège</a:t>
            </a:r>
          </a:p>
          <a:p>
            <a:r>
              <a:rPr lang="fr-FR" sz="2400" dirty="0"/>
              <a:t>Apport des piles à la déchèterie de Champagne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Connaître </a:t>
            </a:r>
            <a:r>
              <a:rPr lang="fr-FR" sz="1600" dirty="0">
                <a:solidFill>
                  <a:srgbClr val="7030A0"/>
                </a:solidFill>
              </a:rPr>
              <a:t>les responsabilités individuelles et collectives</a:t>
            </a:r>
          </a:p>
        </p:txBody>
      </p:sp>
      <p:pic>
        <p:nvPicPr>
          <p:cNvPr id="4098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94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leddajeanperrin.files.wordpress.com/2012/07/dd-recycl-p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357" y="3491175"/>
            <a:ext cx="3451858" cy="3276731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9175" y="4173173"/>
            <a:ext cx="3068374" cy="23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RECYCLAGE DES BOUCHONS PLASTIQUES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2857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Récupération dans une grande </a:t>
            </a:r>
            <a:r>
              <a:rPr lang="fr-FR" sz="2400" dirty="0" smtClean="0"/>
              <a:t>boîte </a:t>
            </a:r>
            <a:r>
              <a:rPr lang="fr-FR" sz="2400" dirty="0"/>
              <a:t>en carton </a:t>
            </a:r>
          </a:p>
          <a:p>
            <a:r>
              <a:rPr lang="fr-FR" sz="2400" dirty="0"/>
              <a:t>Le produit de ce recyclage sert à l’achat de fauteuils roulants pour des personnes </a:t>
            </a:r>
            <a:r>
              <a:rPr lang="fr-FR" sz="2400" dirty="0" smtClean="0"/>
              <a:t>handicapées ; </a:t>
            </a:r>
            <a:r>
              <a:rPr lang="fr-FR" sz="2400" dirty="0"/>
              <a:t>cette </a:t>
            </a:r>
            <a:r>
              <a:rPr lang="fr-FR" sz="2400" dirty="0" smtClean="0"/>
              <a:t>année, </a:t>
            </a:r>
            <a:r>
              <a:rPr lang="fr-FR" sz="2400" dirty="0"/>
              <a:t>par </a:t>
            </a:r>
            <a:r>
              <a:rPr lang="fr-FR" sz="2400" dirty="0" smtClean="0"/>
              <a:t>contre, </a:t>
            </a:r>
            <a:r>
              <a:rPr lang="fr-FR" sz="2400" dirty="0"/>
              <a:t>cela subventionne le dressage d’un chien pour personne handicapée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Connaitre les responsabilités individuelles et collectives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8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73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RECYCLAGE DES </a:t>
            </a:r>
            <a:r>
              <a:rPr lang="fr-FR" dirty="0" smtClean="0">
                <a:solidFill>
                  <a:srgbClr val="FF0000"/>
                </a:solidFill>
              </a:rPr>
              <a:t>DÉCHETS </a:t>
            </a:r>
            <a:r>
              <a:rPr lang="fr-FR" dirty="0">
                <a:solidFill>
                  <a:srgbClr val="FF0000"/>
                </a:solidFill>
              </a:rPr>
              <a:t>INFORMATIQUES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969" y="2047854"/>
            <a:ext cx="8596668" cy="4265263"/>
          </a:xfrm>
        </p:spPr>
        <p:txBody>
          <a:bodyPr>
            <a:normAutofit/>
          </a:bodyPr>
          <a:lstStyle/>
          <a:p>
            <a:r>
              <a:rPr lang="fr-FR" sz="2400" dirty="0"/>
              <a:t>Les déchets des équipements électriques, électroniques et électroménagers sont emmenés à la déchèterie de Champagne</a:t>
            </a:r>
          </a:p>
          <a:p>
            <a:r>
              <a:rPr lang="fr-FR" sz="2400" dirty="0"/>
              <a:t>Les cartouches d’imprimantes sont récupérées elles aussi </a:t>
            </a:r>
          </a:p>
        </p:txBody>
      </p:sp>
      <p:pic>
        <p:nvPicPr>
          <p:cNvPr id="6146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1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xibar.net/photo/art/default/2229929-3112900.jpg?v=12900269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285" y="1270000"/>
            <a:ext cx="3002046" cy="2240333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313" y="4129556"/>
            <a:ext cx="3118224" cy="23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012" y="50006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RECYCLAGE DES STYLOS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4569" y="1474789"/>
            <a:ext cx="8596668" cy="3880773"/>
          </a:xfrm>
        </p:spPr>
        <p:txBody>
          <a:bodyPr/>
          <a:lstStyle/>
          <a:p>
            <a:r>
              <a:rPr lang="fr-FR" sz="2400" dirty="0"/>
              <a:t>Récupération des stylos en vue d’un recyclage en partenariat avec Terra Cycle.</a:t>
            </a:r>
          </a:p>
          <a:p>
            <a:r>
              <a:rPr lang="fr-FR" sz="2400" dirty="0"/>
              <a:t>Nous récupérons 2 cts par stylo. L’argent est versé à une association.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81" y="3415175"/>
            <a:ext cx="7433925" cy="2965217"/>
          </a:xfrm>
          <a:prstGeom prst="rect">
            <a:avLst/>
          </a:prstGeom>
        </p:spPr>
      </p:pic>
      <p:pic>
        <p:nvPicPr>
          <p:cNvPr id="7170" name="Imag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47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074" y="3349477"/>
            <a:ext cx="3317012" cy="24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RECYCLAGE DU PAPIER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36154"/>
            <a:ext cx="8596668" cy="388077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2400" dirty="0"/>
              <a:t>boîte de récupération dans chaque classe, à l’administration, en salle des professeurs</a:t>
            </a:r>
          </a:p>
          <a:p>
            <a:r>
              <a:rPr lang="fr-FR" sz="2400" dirty="0"/>
              <a:t>mise en place de nouveaux bacs de récupération du papier avec la métropole de Lyon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194" name="Imag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47" y="5837237"/>
            <a:ext cx="685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504" y="3158332"/>
            <a:ext cx="2252662" cy="33851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411" y="3765124"/>
            <a:ext cx="2843016" cy="2351338"/>
          </a:xfrm>
          <a:prstGeom prst="rect">
            <a:avLst/>
          </a:prstGeom>
        </p:spPr>
      </p:pic>
      <p:cxnSp>
        <p:nvCxnSpPr>
          <p:cNvPr id="8" name="Connecteur droit 7"/>
          <p:cNvCxnSpPr>
            <a:cxnSpLocks/>
          </p:cNvCxnSpPr>
          <p:nvPr/>
        </p:nvCxnSpPr>
        <p:spPr>
          <a:xfrm>
            <a:off x="2390114" y="3576540"/>
            <a:ext cx="2269611" cy="2771078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2430977" y="3576540"/>
            <a:ext cx="2269611" cy="2771078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</TotalTime>
  <Words>1104</Words>
  <Application>Microsoft Office PowerPoint</Application>
  <PresentationFormat>Personnalisé</PresentationFormat>
  <Paragraphs>130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Facette</vt:lpstr>
      <vt:lpstr>DÉVELOPPEMENT DURABLE   COLLÈGE LAURENT MOURGUET</vt:lpstr>
      <vt:lpstr>LES PROJETS SONT ORGANISÉS AUTOUR DES 3 PILIERS DU DÉVELOPPEMENT DURABLE</vt:lpstr>
      <vt:lpstr>OBJECTIFS</vt:lpstr>
      <vt:lpstr>OBJECTIF 1</vt:lpstr>
      <vt:lpstr>RECYCLAGE DES PILES</vt:lpstr>
      <vt:lpstr>RECYCLAGE DES BOUCHONS PLASTIQUES</vt:lpstr>
      <vt:lpstr>RECYCLAGE DES DÉCHETS INFORMATIQUES</vt:lpstr>
      <vt:lpstr>RECYCLAGE DES STYLOS</vt:lpstr>
      <vt:lpstr>RECYCLAGE DU PAPIER</vt:lpstr>
      <vt:lpstr>Économies d’énergie</vt:lpstr>
      <vt:lpstr>DÉVELOPPEMENT DURABLE AU SELF</vt:lpstr>
      <vt:lpstr>OBJECTIF 2</vt:lpstr>
      <vt:lpstr>TRAVAIL SUR LE THÈME DES DÉCHETS</vt:lpstr>
      <vt:lpstr>Présentation PowerPoint</vt:lpstr>
      <vt:lpstr>Présentation PowerPoint</vt:lpstr>
      <vt:lpstr>TRAVAIL SUR LE THÈME DE L’EAU</vt:lpstr>
      <vt:lpstr>CLUB POTAGER BIO</vt:lpstr>
      <vt:lpstr>Présentation PowerPoint</vt:lpstr>
      <vt:lpstr>Présentation PowerPoint</vt:lpstr>
      <vt:lpstr>Présentation PowerPoint</vt:lpstr>
      <vt:lpstr>ÉCO-DÉLÉGUÉS</vt:lpstr>
      <vt:lpstr>REPAS BIO AU COLLÈGE ET MENUS</vt:lpstr>
      <vt:lpstr>Présentation PowerPoint</vt:lpstr>
      <vt:lpstr>DÉFI SOLAIRE</vt:lpstr>
      <vt:lpstr>EXPOSITION LA FIN DE LA FAIM</vt:lpstr>
      <vt:lpstr>Développement durable et métiers : travail sur l’orientation</vt:lpstr>
      <vt:lpstr>EPI "habiter demain » et liaison école primaire -collège</vt:lpstr>
      <vt:lpstr>PROJETS 2017-2018</vt:lpstr>
      <vt:lpstr>ÉVALUATION DES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DEVELOPPEMENT DURABLE  COLLEGE LAURENT MOURGUET</dc:title>
  <dc:creator>Stéphane BALDINO</dc:creator>
  <cp:lastModifiedBy>Béatrice</cp:lastModifiedBy>
  <cp:revision>124</cp:revision>
  <dcterms:created xsi:type="dcterms:W3CDTF">2017-03-20T21:46:40Z</dcterms:created>
  <dcterms:modified xsi:type="dcterms:W3CDTF">2017-05-08T16:29:10Z</dcterms:modified>
</cp:coreProperties>
</file>